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0" r:id="rId3"/>
    <p:sldId id="261" r:id="rId4"/>
    <p:sldId id="257" r:id="rId5"/>
    <p:sldId id="258" r:id="rId6"/>
    <p:sldId id="259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9D7B26C5-4107-4FEC-AEDC-1716B250A1EF}" styleName="Светлый стиль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891821" y="5617774"/>
            <a:ext cx="7382935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989952" y="1016990"/>
            <a:ext cx="7179733" cy="4831643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990600" y="1009650"/>
            <a:ext cx="7179733" cy="4831643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435684">
            <a:off x="769521" y="702069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096196">
            <a:off x="7855433" y="749720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27201" y="1794935"/>
            <a:ext cx="5723468" cy="1828090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7200" y="3736622"/>
            <a:ext cx="5712179" cy="1524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70676" y="5357592"/>
            <a:ext cx="1213821" cy="365125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1/16/2015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74044" y="5357592"/>
            <a:ext cx="5034845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13930" y="5357592"/>
            <a:ext cx="554023" cy="365125"/>
          </a:xfrm>
        </p:spPr>
        <p:txBody>
          <a:bodyPr/>
          <a:lstStyle>
            <a:lvl1pPr algn="ctr">
              <a:defRPr/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1" y="925690"/>
            <a:ext cx="1430867" cy="476391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8221" y="1106312"/>
            <a:ext cx="5178779" cy="440266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979" y="2239430"/>
            <a:ext cx="6254044" cy="1362075"/>
          </a:xfrm>
        </p:spPr>
        <p:txBody>
          <a:bodyPr anchor="b"/>
          <a:lstStyle>
            <a:lvl1pPr algn="ctr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6267" y="3725334"/>
            <a:ext cx="6231467" cy="1309511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98448" y="2121407"/>
            <a:ext cx="3200400" cy="360273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63440" y="2119313"/>
            <a:ext cx="3200400" cy="36052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57869" y="2122312"/>
            <a:ext cx="2939521" cy="820208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10669" y="2122311"/>
            <a:ext cx="2944368" cy="822960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1/16/2015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298448" y="2944368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5151" y="2944813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1/16/2015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1/16/2015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Freeform 1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 rot="60000">
            <a:off x="4471416" y="603504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 rot="21540000">
            <a:off x="749808" y="576072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9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8976" y="2020042"/>
            <a:ext cx="3064827" cy="1503037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60000">
            <a:off x="4854291" y="1150993"/>
            <a:ext cx="3020792" cy="4625489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48125" y="3623748"/>
            <a:ext cx="3048891" cy="2100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1698" y="5885672"/>
            <a:ext cx="1213821" cy="365125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1/16/2015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54" y="5829261"/>
            <a:ext cx="3522607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57313" y="5896961"/>
            <a:ext cx="554023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1" name="Freeform 3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5058" y="575769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 rot="60000">
            <a:off x="4464768" y="603920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5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6424" y="2020824"/>
            <a:ext cx="3063240" cy="1499616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60000">
            <a:off x="4898615" y="1207272"/>
            <a:ext cx="2913863" cy="4539412"/>
          </a:xfrm>
          <a:ln w="101600" cap="rnd">
            <a:solidFill>
              <a:srgbClr val="FFFFFF"/>
            </a:solidFill>
          </a:ln>
          <a:effectLst>
            <a:outerShdw blurRad="889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52144" y="3621024"/>
            <a:ext cx="3044952" cy="210312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5936" y="5888737"/>
            <a:ext cx="1213821" cy="365125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1/16/2015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69" y="5831037"/>
            <a:ext cx="3319043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62089" y="5900026"/>
            <a:ext cx="554023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628650" y="6069330"/>
            <a:ext cx="792099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731520" y="575310"/>
            <a:ext cx="7696200" cy="5715000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31520" y="576072"/>
            <a:ext cx="7696200" cy="5715000"/>
          </a:xfrm>
          <a:prstGeom prst="rect">
            <a:avLst/>
          </a:prstGeom>
          <a:blipFill dpi="0" rotWithShape="1">
            <a:blip r:embed="rId13" cstate="print">
              <a:alphaModFix amt="20000"/>
              <a:grayscl/>
              <a:lum contrast="12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435684">
            <a:off x="543741" y="273091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096196">
            <a:off x="8115079" y="298163"/>
            <a:ext cx="566928" cy="566928"/>
          </a:xfrm>
          <a:prstGeom prst="rect">
            <a:avLst/>
          </a:prstGeom>
          <a:noFill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12024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63040" y="2119257"/>
            <a:ext cx="6196405" cy="360381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4588" y="5809152"/>
            <a:ext cx="12138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1D8BD707-D9CF-40AE-B4C6-C98DA3205C09}" type="datetimeFigureOut">
              <a:rPr lang="en-US" smtClean="0"/>
              <a:pPr/>
              <a:t>1/16/2015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1" y="5809152"/>
            <a:ext cx="5540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70202" y="5809152"/>
            <a:ext cx="5540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1168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432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47800" y="3657600"/>
            <a:ext cx="6057900" cy="990600"/>
          </a:xfrm>
        </p:spPr>
        <p:txBody>
          <a:bodyPr>
            <a:normAutofit fontScale="90000"/>
          </a:bodyPr>
          <a:lstStyle/>
          <a:p>
            <a:r>
              <a:rPr lang="ru-RU" sz="27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Эффективность работы муниципального общеобразовательного учреждения </a:t>
            </a:r>
            <a:r>
              <a:rPr lang="ru-RU" sz="27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7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«Биликтуйская основная общеобразовательная школа»  </a:t>
            </a:r>
            <a:r>
              <a:rPr lang="ru-RU" sz="27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7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 профилактике правонарушений несовершеннолетних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569422" y="326967"/>
            <a:ext cx="7696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ea typeface="Verdana" pitchFamily="34" charset="0"/>
                <a:cs typeface="Times New Roman" pitchFamily="18" charset="0"/>
              </a:rPr>
              <a:t>МОУ «Биликтуйская основная общеобразовательная школа»</a:t>
            </a:r>
            <a:endParaRPr lang="ru-RU" sz="2000" b="1" dirty="0">
              <a:solidFill>
                <a:schemeClr val="accent6">
                  <a:lumMod val="60000"/>
                  <a:lumOff val="40000"/>
                </a:schemeClr>
              </a:solidFill>
              <a:latin typeface="Times New Roman" pitchFamily="18" charset="0"/>
              <a:ea typeface="Verdana" pitchFamily="34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6991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Совместная работа с ДК «Возрождение»</a:t>
            </a:r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3" descr="C:\Users\Лерочка\Desktop\фото отчёт на выбор\фото одн\DSC04304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6693"/>
          <a:stretch/>
        </p:blipFill>
        <p:spPr bwMode="auto">
          <a:xfrm>
            <a:off x="2286000" y="1676400"/>
            <a:ext cx="4114800" cy="412607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33506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Совместная работа с ДК «Возрождение»</a:t>
            </a:r>
            <a:endParaRPr lang="ru-RU" sz="2800" dirty="0"/>
          </a:p>
        </p:txBody>
      </p:sp>
      <p:pic>
        <p:nvPicPr>
          <p:cNvPr id="4" name="Picture 4" descr="C:\Users\Лерочка\Desktop\фото отчёт на выбор\фото одн\DSC0476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2025535"/>
            <a:ext cx="4827107" cy="362033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56653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05345" y="1081799"/>
            <a:ext cx="6704977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Совместная работа с ДК «Возрождение</a:t>
            </a: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algn="ctr"/>
            <a:r>
              <a:rPr lang="ru-RU" sz="28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(Дети группы риска)</a:t>
            </a:r>
            <a:endParaRPr lang="ru-RU" sz="2800" i="1" dirty="0"/>
          </a:p>
        </p:txBody>
      </p:sp>
      <p:pic>
        <p:nvPicPr>
          <p:cNvPr id="5" name="Picture 4" descr="C:\Users\Лерочка\Desktop\фото отчёт на выбор\библиотека\DSC0647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9444" y="1981200"/>
            <a:ext cx="4793300" cy="35949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2499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219200" y="1981200"/>
            <a:ext cx="6705600" cy="30068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762000" y="990600"/>
            <a:ext cx="76200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C00000"/>
                </a:solidFill>
                <a:latin typeface="Times New Roman" pitchFamily="18" charset="0"/>
                <a:ea typeface="Verdana" pitchFamily="34" charset="0"/>
                <a:cs typeface="Times New Roman" pitchFamily="18" charset="0"/>
              </a:rPr>
              <a:t>МОУ «Биликтуйская основная общеобразовательная школа»</a:t>
            </a:r>
          </a:p>
        </p:txBody>
      </p:sp>
    </p:spTree>
    <p:extLst>
      <p:ext uri="{BB962C8B-B14F-4D97-AF65-F5344CB8AC3E}">
        <p14:creationId xmlns:p14="http://schemas.microsoft.com/office/powerpoint/2010/main" val="119191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ea typeface="Verdana" pitchFamily="34" charset="0"/>
                <a:cs typeface="Times New Roman" pitchFamily="18" charset="0"/>
              </a:rPr>
              <a:t>Форма обучающихся </a:t>
            </a:r>
            <a:b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ea typeface="Verdana" pitchFamily="34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ea typeface="Verdana" pitchFamily="34" charset="0"/>
                <a:cs typeface="Times New Roman" pitchFamily="18" charset="0"/>
              </a:rPr>
              <a:t>МОУ «Биликтуйская ООШ»</a:t>
            </a:r>
            <a:endParaRPr lang="ru-RU" sz="24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447800" y="1981200"/>
            <a:ext cx="2509005" cy="24419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1600" y="2255520"/>
            <a:ext cx="2209800" cy="2946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4789516" y="5334000"/>
            <a:ext cx="2971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(«День Учителя»,  </a:t>
            </a:r>
          </a:p>
          <a:p>
            <a:pPr algn="ctr"/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 фото Понкратов Игорь)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36434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1978898"/>
              </p:ext>
            </p:extLst>
          </p:nvPr>
        </p:nvGraphicFramePr>
        <p:xfrm>
          <a:off x="914400" y="1295400"/>
          <a:ext cx="7391400" cy="4418577"/>
        </p:xfrm>
        <a:graphic>
          <a:graphicData uri="http://schemas.openxmlformats.org/drawingml/2006/table">
            <a:tbl>
              <a:tblPr>
                <a:tableStyleId>{F5AB1C69-6EDB-4FF4-983F-18BD219EF322}</a:tableStyleId>
              </a:tblPr>
              <a:tblGrid>
                <a:gridCol w="3211101"/>
                <a:gridCol w="1009357"/>
                <a:gridCol w="1154544"/>
                <a:gridCol w="1072684"/>
                <a:gridCol w="943714"/>
              </a:tblGrid>
              <a:tr h="65520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Графа паспорта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783" marR="4578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2011-2012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783" marR="4578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2012 - 2013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783" marR="4578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2013 -2014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783" marR="4578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n-US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I </a:t>
                      </a: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полугодие 2014-2015 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783" marR="45783" marT="0" marB="0"/>
                </a:tc>
              </a:tr>
              <a:tr h="16380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Количество обучающихся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783" marR="4578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88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783" marR="4578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87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783" marR="4578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90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783" marR="4578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88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783" marR="45783" marT="0" marB="0"/>
                </a:tc>
              </a:tr>
              <a:tr h="49140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Число  несовершеннолетних, состоящих на внутришкольном учете 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783" marR="4578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783" marR="4578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783" marR="4578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783" marR="4578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783" marR="45783" marT="0" marB="0"/>
                </a:tc>
              </a:tr>
              <a:tr h="655204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Средней возраст несовершеннолетних  состоящих на внутришкольном учете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783" marR="4578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 лет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783" marR="4578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 лет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783" marR="4578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 лет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783" marR="4578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 лет 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783" marR="45783" marT="0" marB="0"/>
                </a:tc>
              </a:tr>
              <a:tr h="32760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Число  несовершеннолетних, состоящих на учете КДН и ЗП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783" marR="4578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783" marR="4578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783" marR="4578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783" marR="4578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783" marR="45783" marT="0" marB="0"/>
                </a:tc>
              </a:tr>
              <a:tr h="32760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Число  несовершеннолетних, состоящих на учете ОДН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783" marR="4578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783" marR="4578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783" marR="4578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783" marR="4578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783" marR="45783" marT="0" marB="0"/>
                </a:tc>
              </a:tr>
              <a:tr h="32760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Число  несовершеннолетних находящихся под опекой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783" marR="4578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783" marR="4578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783" marR="4578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783" marR="4578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783" marR="45783" marT="0" marB="0"/>
                </a:tc>
              </a:tr>
              <a:tr h="32760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Число детей из многодетных семей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783" marR="4578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783" marR="4578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783" marR="4578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783" marR="4578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783" marR="45783" marT="0" marB="0"/>
                </a:tc>
              </a:tr>
              <a:tr h="16380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Число детей из неполных семей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783" marR="4578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783" marR="4578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783" marR="4578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783" marR="4578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783" marR="45783" marT="0" marB="0"/>
                </a:tc>
              </a:tr>
              <a:tr h="16380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Дети « группы риска»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783" marR="4578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783" marR="4578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lang="ru-RU" sz="14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783" marR="4578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783" marR="4578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783" marR="45783" marT="0" marB="0"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123603" y="679857"/>
            <a:ext cx="7010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Сводные данные социального паспорта ОУ</a:t>
            </a:r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7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047404" y="1066800"/>
            <a:ext cx="693420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Ситуационная картина в школе на 01.01.2015 г. об обучающихся, состоящих на учетах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algn="ctr"/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lvl="0" indent="-342900">
              <a:buFont typeface="Arial" pitchFamily="34" charset="0"/>
              <a:buChar char="•"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учёте ОДН – 2 чел. (Кузнецов Алексей, Понкратов Игорь);</a:t>
            </a:r>
          </a:p>
          <a:p>
            <a:pPr marL="342900" lvl="0" indent="-342900">
              <a:buFont typeface="Arial" pitchFamily="34" charset="0"/>
              <a:buChar char="•"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нутришкольный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учет – 1 чел. (Татаринов Егор)</a:t>
            </a:r>
          </a:p>
          <a:p>
            <a:pPr marL="342900" lvl="0" indent="-342900">
              <a:buFont typeface="Arial" pitchFamily="34" charset="0"/>
              <a:buChar char="•"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емьи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состоящие на учете ОДН – 2 семьи (Аникиных, Куфаревых);</a:t>
            </a:r>
          </a:p>
          <a:p>
            <a:pPr marL="342900" lvl="0" indent="-342900">
              <a:buFont typeface="Arial" pitchFamily="34" charset="0"/>
              <a:buChar char="•"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руппа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риска -2 чел.( Нюпенко С., Логинова М.).</a:t>
            </a:r>
          </a:p>
        </p:txBody>
      </p:sp>
    </p:spTree>
    <p:extLst>
      <p:ext uri="{BB962C8B-B14F-4D97-AF65-F5344CB8AC3E}">
        <p14:creationId xmlns:p14="http://schemas.microsoft.com/office/powerpoint/2010/main" val="3266151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Участие в областной акции </a:t>
            </a:r>
            <a:b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«Курению – нет! Здоровью – Да!»</a:t>
            </a:r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905000" y="2209800"/>
            <a:ext cx="5366797" cy="35194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00547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Количество курящих школьников</a:t>
            </a:r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77383850"/>
              </p:ext>
            </p:extLst>
          </p:nvPr>
        </p:nvGraphicFramePr>
        <p:xfrm>
          <a:off x="1066800" y="2209800"/>
          <a:ext cx="7010400" cy="2209802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752600"/>
                <a:gridCol w="1752600"/>
                <a:gridCol w="1752600"/>
                <a:gridCol w="1752600"/>
              </a:tblGrid>
              <a:tr h="110490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2011 -2012 г.</a:t>
                      </a:r>
                      <a:endParaRPr lang="ru-RU" sz="1600" b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2012 -2013 г.</a:t>
                      </a:r>
                      <a:endParaRPr lang="ru-RU" sz="1600" b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2013-2014 г.</a:t>
                      </a:r>
                      <a:endParaRPr lang="ru-RU" sz="1600" b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2014-2015 г.</a:t>
                      </a:r>
                      <a:endParaRPr lang="ru-RU" sz="1600" b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110490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  <a:endParaRPr lang="ru-RU" sz="1600" b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  <a:endParaRPr lang="ru-RU" sz="1600" b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1600" b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49364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Строевой смотр</a:t>
            </a:r>
            <a:b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«Хорош </a:t>
            </a:r>
            <a:r>
              <a:rPr lang="ru-RU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 строю – силен в бою» </a:t>
            </a:r>
            <a:endParaRPr lang="ru-RU" sz="4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3600" y="2057400"/>
            <a:ext cx="4804833" cy="36036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747190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Занятость обучающихся в кружках дополнительного образования, состоящих на различных видах учета</a:t>
            </a:r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07492289"/>
              </p:ext>
            </p:extLst>
          </p:nvPr>
        </p:nvGraphicFramePr>
        <p:xfrm>
          <a:off x="990599" y="2743199"/>
          <a:ext cx="7239000" cy="1759714"/>
        </p:xfrm>
        <a:graphic>
          <a:graphicData uri="http://schemas.openxmlformats.org/drawingml/2006/table">
            <a:tbl>
              <a:tblPr firstRow="1" firstCol="1" bandRow="1">
                <a:tableStyleId>{616DA210-FB5B-4158-B5E0-FEB733F419BA}</a:tableStyleId>
              </a:tblPr>
              <a:tblGrid>
                <a:gridCol w="1066801"/>
                <a:gridCol w="846369"/>
                <a:gridCol w="1058631"/>
                <a:gridCol w="862709"/>
                <a:gridCol w="966091"/>
                <a:gridCol w="753978"/>
                <a:gridCol w="922422"/>
                <a:gridCol w="761999"/>
              </a:tblGrid>
              <a:tr h="87985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2011 – 2012г</a:t>
                      </a:r>
                      <a:endParaRPr lang="ru-RU" sz="16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sz="16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2012 – 2013г</a:t>
                      </a:r>
                      <a:endParaRPr lang="ru-RU" sz="16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sz="16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2013 -2014г</a:t>
                      </a:r>
                      <a:endParaRPr lang="ru-RU" sz="16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sz="16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2014- 2015 г</a:t>
                      </a:r>
                      <a:endParaRPr lang="ru-RU" sz="16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sz="16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87985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6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80</a:t>
                      </a:r>
                      <a:endParaRPr lang="ru-RU" sz="16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16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75</a:t>
                      </a:r>
                      <a:endParaRPr lang="ru-RU" sz="16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6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86</a:t>
                      </a:r>
                      <a:endParaRPr lang="ru-RU" sz="16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6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6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93974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Кнопка">
  <a:themeElements>
    <a:clrScheme name="Кнопка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Кнопка">
      <a:majorFont>
        <a:latin typeface="Constantia"/>
        <a:ea typeface=""/>
        <a:cs typeface=""/>
        <a:font script="Jpan" typeface="HGS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Grek" typeface="Arial"/>
        <a:font script="Cyrl" typeface="Arial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нопк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>
            <a:tint val="93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satMod val="140000"/>
                <a:lumMod val="50000"/>
              </a:schemeClr>
              <a:schemeClr val="phClr">
                <a:tint val="95000"/>
                <a:satMod val="180000"/>
                <a:lumMod val="16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  <a:shade val="90000"/>
                <a:satMod val="120000"/>
                <a:lumMod val="54000"/>
              </a:schemeClr>
              <a:schemeClr val="phClr">
                <a:tint val="80000"/>
                <a:satMod val="160000"/>
                <a:lumMod val="14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Pushpin</Template>
  <TotalTime>107</TotalTime>
  <Words>295</Words>
  <Application>Microsoft Office PowerPoint</Application>
  <PresentationFormat>Экран (4:3)</PresentationFormat>
  <Paragraphs>98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Кнопка</vt:lpstr>
      <vt:lpstr>Эффективность работы муниципального общеобразовательного учреждения  «Биликтуйская основная общеобразовательная школа»   по профилактике правонарушений несовершеннолетних </vt:lpstr>
      <vt:lpstr>Презентация PowerPoint</vt:lpstr>
      <vt:lpstr>Форма обучающихся  МОУ «Биликтуйская ООШ»</vt:lpstr>
      <vt:lpstr>Презентация PowerPoint</vt:lpstr>
      <vt:lpstr>Презентация PowerPoint</vt:lpstr>
      <vt:lpstr>Участие в областной акции  «Курению – нет! Здоровью – Да!»</vt:lpstr>
      <vt:lpstr>Количество курящих школьников</vt:lpstr>
      <vt:lpstr>Строевой смотр «Хорош в строю – силен в бою» </vt:lpstr>
      <vt:lpstr>Занятость обучающихся в кружках дополнительного образования, состоящих на различных видах учета</vt:lpstr>
      <vt:lpstr>Совместная работа с ДК «Возрождение»</vt:lpstr>
      <vt:lpstr>Совместная работа с ДК «Возрождение»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Эффективность работы муниципального общеобразовательного учреждения  «Биликтуйская основная общеобразовательная школа»   по профилактике правонарушений несовершеннолетних</dc:title>
  <dc:creator>Я</dc:creator>
  <cp:lastModifiedBy>Кирилюк К. А.</cp:lastModifiedBy>
  <cp:revision>17</cp:revision>
  <dcterms:created xsi:type="dcterms:W3CDTF">2006-08-16T00:00:00Z</dcterms:created>
  <dcterms:modified xsi:type="dcterms:W3CDTF">2015-01-16T07:13:09Z</dcterms:modified>
</cp:coreProperties>
</file>